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6" r:id="rId8"/>
    <p:sldId id="267" r:id="rId9"/>
    <p:sldId id="268" r:id="rId10"/>
    <p:sldId id="269" r:id="rId11"/>
    <p:sldId id="270" r:id="rId12"/>
    <p:sldId id="272" r:id="rId13"/>
    <p:sldId id="271" r:id="rId14"/>
    <p:sldId id="273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18" d="100"/>
          <a:sy n="118" d="100"/>
        </p:scale>
        <p:origin x="-4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DD88-C252-43DE-9848-E4FD1385F531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9EB7-3A4A-4463-B01D-F923B97C86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DD88-C252-43DE-9848-E4FD1385F531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9EB7-3A4A-4463-B01D-F923B97C86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DD88-C252-43DE-9848-E4FD1385F531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9EB7-3A4A-4463-B01D-F923B97C86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DD88-C252-43DE-9848-E4FD1385F531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9EB7-3A4A-4463-B01D-F923B97C86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DD88-C252-43DE-9848-E4FD1385F531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9EB7-3A4A-4463-B01D-F923B97C86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DD88-C252-43DE-9848-E4FD1385F531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9EB7-3A4A-4463-B01D-F923B97C86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DD88-C252-43DE-9848-E4FD1385F531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9EB7-3A4A-4463-B01D-F923B97C86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DD88-C252-43DE-9848-E4FD1385F531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9EB7-3A4A-4463-B01D-F923B97C86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DD88-C252-43DE-9848-E4FD1385F531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9EB7-3A4A-4463-B01D-F923B97C86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DD88-C252-43DE-9848-E4FD1385F531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889EB7-3A4A-4463-B01D-F923B97C86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DD88-C252-43DE-9848-E4FD1385F531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89EB7-3A4A-4463-B01D-F923B97C86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B8EDD88-C252-43DE-9848-E4FD1385F531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B889EB7-3A4A-4463-B01D-F923B97C86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96925" y="1066800"/>
            <a:ext cx="386195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200" b="1" dirty="0" smtClean="0">
                <a:solidFill>
                  <a:srgbClr val="FF3300"/>
                </a:solidFill>
              </a:rPr>
              <a:t>Monumentalizm</a:t>
            </a:r>
          </a:p>
          <a:p>
            <a:pPr algn="ctr"/>
            <a:r>
              <a:rPr lang="pl-PL" sz="4200" b="1" dirty="0" smtClean="0">
                <a:solidFill>
                  <a:srgbClr val="FF3300"/>
                </a:solidFill>
              </a:rPr>
              <a:t>w sztuce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93860" y="2564904"/>
            <a:ext cx="2008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solidFill>
                  <a:srgbClr val="FF3300"/>
                </a:solidFill>
              </a:rPr>
              <a:t>Jan Warchoł</a:t>
            </a:r>
            <a:endParaRPr lang="en-US" sz="28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58336"/>
            <a:ext cx="7520940" cy="548640"/>
          </a:xfrm>
        </p:spPr>
        <p:txBody>
          <a:bodyPr/>
          <a:lstStyle/>
          <a:p>
            <a:r>
              <a:rPr lang="pl-PL" dirty="0" smtClean="0"/>
              <a:t>Najważniejsze prace: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107674" y="4653136"/>
            <a:ext cx="7520940" cy="792088"/>
          </a:xfrm>
        </p:spPr>
        <p:txBody>
          <a:bodyPr/>
          <a:lstStyle/>
          <a:p>
            <a:r>
              <a:rPr lang="pl-PL" dirty="0" smtClean="0"/>
              <a:t>,,Zapakowanie’’ Reichstagu oraz Łuku triumfalnego</a:t>
            </a:r>
            <a:endParaRPr lang="pl-PL" dirty="0"/>
          </a:p>
        </p:txBody>
      </p:sp>
      <p:pic>
        <p:nvPicPr>
          <p:cNvPr id="2050" name="Picture 2" descr="Christo and Jeanne-Claude: Understanding their legacy through five artworks  | COBO Soc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422" y="643369"/>
            <a:ext cx="5188073" cy="38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&amp;amp;#39;Arc de Triomphe, Wrapped - Wikiped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43369"/>
            <a:ext cx="2616910" cy="38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rostokąt 5"/>
          <p:cNvSpPr/>
          <p:nvPr/>
        </p:nvSpPr>
        <p:spPr>
          <a:xfrm>
            <a:off x="266406" y="260648"/>
            <a:ext cx="144016" cy="14401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297432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5576" y="4581128"/>
            <a:ext cx="7520940" cy="576064"/>
          </a:xfrm>
        </p:spPr>
        <p:txBody>
          <a:bodyPr/>
          <a:lstStyle/>
          <a:p>
            <a:pPr algn="ctr"/>
            <a:r>
              <a:rPr lang="pl-PL" dirty="0" smtClean="0"/>
              <a:t>,,Otoczone wyspy” - Miami</a:t>
            </a:r>
            <a:endParaRPr lang="pl-PL" dirty="0"/>
          </a:p>
        </p:txBody>
      </p:sp>
      <p:pic>
        <p:nvPicPr>
          <p:cNvPr id="3074" name="Picture 2" descr="Surrounded Islands |Christo and Jeanne-Claude - More Than Gre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546060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urrounded Islands |Christo and Jeanne-Claude - More Than Gre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4664"/>
            <a:ext cx="2699373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rostokąt zaokrąglony 5"/>
          <p:cNvSpPr/>
          <p:nvPr/>
        </p:nvSpPr>
        <p:spPr>
          <a:xfrm>
            <a:off x="3131840" y="4653136"/>
            <a:ext cx="216024" cy="216024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75938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508104" y="332656"/>
            <a:ext cx="3384376" cy="4347821"/>
          </a:xfrm>
        </p:spPr>
        <p:txBody>
          <a:bodyPr>
            <a:noAutofit/>
          </a:bodyPr>
          <a:lstStyle/>
          <a:p>
            <a:r>
              <a:rPr lang="pl-PL" sz="1400" dirty="0" smtClean="0"/>
              <a:t>	Bułgarski </a:t>
            </a:r>
            <a:r>
              <a:rPr lang="pl-PL" sz="1400" dirty="0"/>
              <a:t>artysta </a:t>
            </a:r>
            <a:r>
              <a:rPr lang="pl-PL" sz="1400" dirty="0" smtClean="0"/>
              <a:t>od </a:t>
            </a:r>
            <a:r>
              <a:rPr lang="pl-PL" sz="1400" dirty="0"/>
              <a:t>lat 60. udekorował </a:t>
            </a:r>
            <a:r>
              <a:rPr lang="pl-PL" sz="1400" dirty="0" smtClean="0"/>
              <a:t>szeroką </a:t>
            </a:r>
            <a:r>
              <a:rPr lang="pl-PL" sz="1400" dirty="0"/>
              <a:t>gamę pejzaży i obiektów w charakterystycznym pomarańczowym odcieniu – ale niewiele z jego instalacji było tak konceptualnie kłopotliwych, jak jego ostatnia planowana instalacja. </a:t>
            </a:r>
            <a:r>
              <a:rPr lang="pl-PL" sz="1400" dirty="0" smtClean="0"/>
              <a:t>,,Mastaba’’ miała być stałą </a:t>
            </a:r>
            <a:r>
              <a:rPr lang="pl-PL" sz="1400" dirty="0"/>
              <a:t>piramidą z płaskim wierzchołkiem </a:t>
            </a:r>
            <a:r>
              <a:rPr lang="pl-PL" sz="1400" dirty="0" smtClean="0"/>
              <a:t>z beczek </a:t>
            </a:r>
            <a:r>
              <a:rPr lang="pl-PL" sz="1400" dirty="0"/>
              <a:t>z ropą położoną na pustyni około 100 mil od Abu </a:t>
            </a:r>
            <a:r>
              <a:rPr lang="pl-PL" sz="1400" dirty="0" err="1" smtClean="0"/>
              <a:t>Dhabi</a:t>
            </a:r>
            <a:r>
              <a:rPr lang="pl-PL" sz="1400" dirty="0"/>
              <a:t>. Podczas gdy narody bogate w ropę walczą o wątpliwe wyróżnienie posiadania „najwyższego budynku na świecie”, rzeźba Christo – składająca się z 410 000 baryłek ropy – ma sprawić, że Abu </a:t>
            </a:r>
            <a:r>
              <a:rPr lang="pl-PL" sz="1400" dirty="0" err="1" smtClean="0"/>
              <a:t>Dhabi</a:t>
            </a:r>
            <a:r>
              <a:rPr lang="pl-PL" sz="1400" dirty="0" smtClean="0"/>
              <a:t> </a:t>
            </a:r>
            <a:r>
              <a:rPr lang="pl-PL" sz="1400" dirty="0"/>
              <a:t>będzie domem dla największej stałej rzeźby na </a:t>
            </a:r>
            <a:r>
              <a:rPr lang="pl-PL" sz="1400" dirty="0" smtClean="0"/>
              <a:t>świecie, znacznie większej od Piramidy Cheopsa, praca nad nią nie została jednak rozpoczęta przed jego śmiercią.</a:t>
            </a:r>
            <a:endParaRPr lang="pl-PL" sz="1400" dirty="0"/>
          </a:p>
        </p:txBody>
      </p:sp>
      <p:pic>
        <p:nvPicPr>
          <p:cNvPr id="5" name="Picture 2" descr="Christo and Jeanne-Claude, Wolfgang Volz · The Mastaba · Divisa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5112568" cy="4597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rostokąt zaokrąglony 5"/>
          <p:cNvSpPr/>
          <p:nvPr/>
        </p:nvSpPr>
        <p:spPr>
          <a:xfrm>
            <a:off x="5645827" y="385260"/>
            <a:ext cx="216024" cy="216024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673306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098" name="Picture 2" descr="Conceptual Artist Christo to Build Giant Pyramid of 410,000 Oil Barrels for  Abu Dhab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4"/>
            <a:ext cx="7560840" cy="447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08926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448932" cy="548640"/>
          </a:xfrm>
        </p:spPr>
        <p:txBody>
          <a:bodyPr/>
          <a:lstStyle/>
          <a:p>
            <a:r>
              <a:rPr lang="pl-PL" dirty="0"/>
              <a:t>Michael </a:t>
            </a:r>
            <a:r>
              <a:rPr lang="pl-PL" dirty="0" err="1"/>
              <a:t>Heizer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9319" y="915331"/>
            <a:ext cx="5090753" cy="4025837"/>
          </a:xfrm>
        </p:spPr>
        <p:txBody>
          <a:bodyPr>
            <a:normAutofit/>
          </a:bodyPr>
          <a:lstStyle/>
          <a:p>
            <a:r>
              <a:rPr lang="pl-PL" dirty="0" smtClean="0"/>
              <a:t>	Innym, niemniej znanym artystą sztuki krajobrazu jest Michael </a:t>
            </a:r>
            <a:r>
              <a:rPr lang="pl-PL" dirty="0" err="1" smtClean="0"/>
              <a:t>Heizer</a:t>
            </a:r>
            <a:r>
              <a:rPr lang="pl-PL" dirty="0" smtClean="0"/>
              <a:t> </a:t>
            </a:r>
            <a:r>
              <a:rPr lang="pl-PL" dirty="0"/>
              <a:t>(ur. 1944</a:t>
            </a:r>
            <a:r>
              <a:rPr lang="pl-PL" dirty="0" smtClean="0"/>
              <a:t>) - </a:t>
            </a:r>
            <a:r>
              <a:rPr lang="pl-PL" dirty="0"/>
              <a:t>jest </a:t>
            </a:r>
            <a:r>
              <a:rPr lang="pl-PL" dirty="0" smtClean="0"/>
              <a:t>specjalizującym </a:t>
            </a:r>
            <a:r>
              <a:rPr lang="pl-PL" dirty="0"/>
              <a:t>się w rzeźbach </a:t>
            </a:r>
            <a:r>
              <a:rPr lang="pl-PL" dirty="0" smtClean="0"/>
              <a:t>ogromnych rozmiarów, pracując </a:t>
            </a:r>
            <a:r>
              <a:rPr lang="pl-PL" dirty="0"/>
              <a:t>w dużej mierze poza granicami tradycyjnych przestrzeni artystycznych galerii i muzeów, </a:t>
            </a:r>
            <a:r>
              <a:rPr lang="pl-PL" dirty="0" err="1"/>
              <a:t>Heizer</a:t>
            </a:r>
            <a:r>
              <a:rPr lang="pl-PL" dirty="0"/>
              <a:t> przedefiniował rzeźbę pod względem wielkości, masy, gestu i procesu. Pionier XX-wiecznej sztuki ziemi lub ruchu robót ziemnych, </a:t>
            </a:r>
            <a:r>
              <a:rPr lang="pl-PL" dirty="0" smtClean="0"/>
              <a:t>znany ze względu na jego rzeźby </a:t>
            </a:r>
            <a:r>
              <a:rPr lang="pl-PL" dirty="0"/>
              <a:t>i konstrukcje środowiskowe wykonane za pomocą sprzętu do robót ziemnych, które zaczął tworzyć na amerykańskim Zachodzie w 1967 roku. Obecnie mieszka i pracuje w </a:t>
            </a:r>
            <a:r>
              <a:rPr lang="pl-PL" dirty="0" err="1"/>
              <a:t>Hiko</a:t>
            </a:r>
            <a:r>
              <a:rPr lang="pl-PL" dirty="0"/>
              <a:t> w stanie Nevada</a:t>
            </a:r>
            <a:r>
              <a:rPr lang="pl-PL" dirty="0" smtClean="0"/>
              <a:t>, </a:t>
            </a:r>
            <a:r>
              <a:rPr lang="pl-PL" dirty="0"/>
              <a:t>i Nowym </a:t>
            </a:r>
            <a:r>
              <a:rPr lang="pl-PL" dirty="0" smtClean="0"/>
              <a:t>Jorku,  gdzie kontynuuje pracę nad jego największym dziełem - ,,Miastem’’</a:t>
            </a:r>
            <a:endParaRPr lang="pl-PL" dirty="0"/>
          </a:p>
        </p:txBody>
      </p:sp>
      <p:pic>
        <p:nvPicPr>
          <p:cNvPr id="6146" name="Picture 2" descr="Michael Heizer | Gagosia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158" b="-3534"/>
          <a:stretch/>
        </p:blipFill>
        <p:spPr bwMode="auto">
          <a:xfrm>
            <a:off x="5436096" y="332656"/>
            <a:ext cx="3309420" cy="45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rostokąt 4"/>
          <p:cNvSpPr/>
          <p:nvPr/>
        </p:nvSpPr>
        <p:spPr>
          <a:xfrm>
            <a:off x="611560" y="476672"/>
            <a:ext cx="144016" cy="14401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808796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99792" y="4542757"/>
            <a:ext cx="7520940" cy="364773"/>
          </a:xfrm>
        </p:spPr>
        <p:txBody>
          <a:bodyPr/>
          <a:lstStyle/>
          <a:p>
            <a:r>
              <a:rPr lang="pl-PL" dirty="0" smtClean="0"/>
              <a:t>Fragmenty ,,Miasta’’ w trakcie budowy</a:t>
            </a:r>
            <a:endParaRPr lang="pl-PL" dirty="0"/>
          </a:p>
        </p:txBody>
      </p:sp>
      <p:pic>
        <p:nvPicPr>
          <p:cNvPr id="7172" name="Picture 4" descr="American Museums Band Together in Campaign to Protect Michael Heizer's  &quot;City&quot; | Architect Magazi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8730" b="28730"/>
          <a:stretch/>
        </p:blipFill>
        <p:spPr bwMode="auto">
          <a:xfrm>
            <a:off x="323528" y="-1346136"/>
            <a:ext cx="8568952" cy="571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American Museums Band Together in Campaign to Protect Michael Heizer's  &quot;City&quot; | Architect Magazi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8730" b="28730"/>
          <a:stretch/>
        </p:blipFill>
        <p:spPr bwMode="auto">
          <a:xfrm>
            <a:off x="296791" y="-1346136"/>
            <a:ext cx="8568952" cy="571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rostokąt zaokrąglony 7"/>
          <p:cNvSpPr/>
          <p:nvPr/>
        </p:nvSpPr>
        <p:spPr>
          <a:xfrm>
            <a:off x="2499668" y="4593119"/>
            <a:ext cx="216024" cy="216024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240281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8194" name="Picture 2" descr="Michael Heizer: City — Are.n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3125" b="13125"/>
          <a:stretch/>
        </p:blipFill>
        <p:spPr bwMode="auto">
          <a:xfrm>
            <a:off x="371149" y="-356281"/>
            <a:ext cx="8424936" cy="5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16208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Muzeum </a:t>
            </a:r>
            <a:r>
              <a:rPr lang="pl-PL" dirty="0" err="1" smtClean="0"/>
              <a:t>glenstone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1026" name="Picture 2" descr="Michael Heizer | Glensto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820" b="6745"/>
          <a:stretch/>
        </p:blipFill>
        <p:spPr bwMode="auto">
          <a:xfrm>
            <a:off x="299405" y="1027146"/>
            <a:ext cx="8521067" cy="38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rostokąt 4"/>
          <p:cNvSpPr/>
          <p:nvPr/>
        </p:nvSpPr>
        <p:spPr>
          <a:xfrm>
            <a:off x="611560" y="574673"/>
            <a:ext cx="144016" cy="14401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399585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Pozostałe prace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611560" y="548680"/>
            <a:ext cx="144016" cy="14401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050" name="Picture 2" descr="Michael Heizer | Gagosi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5524"/>
            <a:ext cx="469474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w Not To Crash Rails 4 With System Tests - As Simple As Possibl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067" r="22264"/>
          <a:stretch/>
        </p:blipFill>
        <p:spPr bwMode="auto">
          <a:xfrm>
            <a:off x="5292080" y="1055524"/>
            <a:ext cx="35280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3365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074" name="Picture 2" descr="design-milk.com/images/2022/03/Michael-Heizer-G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904" b="-838"/>
          <a:stretch/>
        </p:blipFill>
        <p:spPr bwMode="auto">
          <a:xfrm>
            <a:off x="179512" y="188640"/>
            <a:ext cx="8784976" cy="46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93693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764704"/>
            <a:ext cx="7520940" cy="3579849"/>
          </a:xfrm>
        </p:spPr>
        <p:txBody>
          <a:bodyPr>
            <a:normAutofit/>
          </a:bodyPr>
          <a:lstStyle/>
          <a:p>
            <a:r>
              <a:rPr lang="pl-PL" sz="3200" dirty="0" smtClean="0"/>
              <a:t>	Monumentalizm - to </a:t>
            </a:r>
            <a:r>
              <a:rPr lang="pl-PL" sz="3200" dirty="0"/>
              <a:t>szczególny </a:t>
            </a:r>
            <a:r>
              <a:rPr lang="pl-PL" sz="3200" dirty="0" smtClean="0"/>
              <a:t>kierunek </a:t>
            </a:r>
            <a:r>
              <a:rPr lang="pl-PL" sz="3200" dirty="0"/>
              <a:t>w sztuce</a:t>
            </a:r>
            <a:r>
              <a:rPr lang="pl-PL" sz="3200" dirty="0" smtClean="0"/>
              <a:t>, oraz </a:t>
            </a:r>
            <a:r>
              <a:rPr lang="pl-PL" sz="3200" dirty="0"/>
              <a:t>architekturze promujący </a:t>
            </a:r>
            <a:r>
              <a:rPr lang="pl-PL" sz="3200" dirty="0" smtClean="0"/>
              <a:t>dzieła </a:t>
            </a:r>
            <a:r>
              <a:rPr lang="pl-PL" sz="3200" dirty="0"/>
              <a:t>wielkich rozmiarów. Słowo „monumentalny” pochodzi od łacińskiego „</a:t>
            </a:r>
            <a:r>
              <a:rPr lang="pl-PL" sz="3200" dirty="0" err="1" smtClean="0"/>
              <a:t>moneo</a:t>
            </a:r>
            <a:r>
              <a:rPr lang="pl-PL" sz="3200" dirty="0" smtClean="0"/>
              <a:t>”-„pamiętaj”, co nabiera głębszego znaczenia szczególnie w przypadku architektury</a:t>
            </a:r>
            <a:endParaRPr lang="en-US" sz="3000" dirty="0"/>
          </a:p>
        </p:txBody>
      </p:sp>
      <p:sp>
        <p:nvSpPr>
          <p:cNvPr id="4" name="Prostokąt zaokrąglony 3"/>
          <p:cNvSpPr/>
          <p:nvPr/>
        </p:nvSpPr>
        <p:spPr>
          <a:xfrm>
            <a:off x="899592" y="997058"/>
            <a:ext cx="216024" cy="216024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 rot="19140000">
            <a:off x="1033911" y="1965860"/>
            <a:ext cx="5648623" cy="1204306"/>
          </a:xfrm>
        </p:spPr>
        <p:txBody>
          <a:bodyPr/>
          <a:lstStyle/>
          <a:p>
            <a:r>
              <a:rPr lang="pl-PL" dirty="0" smtClean="0"/>
              <a:t>architektura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742259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2960" y="476672"/>
            <a:ext cx="7520940" cy="4203805"/>
          </a:xfrm>
        </p:spPr>
        <p:txBody>
          <a:bodyPr>
            <a:normAutofit lnSpcReduction="10000"/>
          </a:bodyPr>
          <a:lstStyle/>
          <a:p>
            <a:r>
              <a:rPr lang="pl-PL" dirty="0"/>
              <a:t>Termin „architektura monumentalna” odnosi się do dużych, wykonanych przez człowieka konstrukcji z kamienia lub ziemi, które są używane jako budynki publiczne lub przestrzenie wspólne, w przeciwieństwie do zwykłych prywatnych rezydencji . Przykłady obejmują piramidy , duże grobowce i kurhany , place , kopce platformowe, świątynie i kościoły, pałace i elitarne rezydencje, obserwatoria astronomiczne i wzniesione grupy stojących </a:t>
            </a:r>
            <a:r>
              <a:rPr lang="pl-PL" dirty="0" smtClean="0"/>
              <a:t>kamieni, w późniejszym czasie do tej definicji dołączyły również bardziej zróżnicowane, współczesne obiekty</a:t>
            </a:r>
            <a:endParaRPr lang="pl-PL" dirty="0"/>
          </a:p>
          <a:p>
            <a:r>
              <a:rPr lang="pl-PL" dirty="0" smtClean="0"/>
              <a:t>Charakterystycznymi </a:t>
            </a:r>
            <a:r>
              <a:rPr lang="pl-PL" dirty="0"/>
              <a:t>cechami architektury monumentalnej są ich stosunkowo duże rozmiary i publiczny charakter - </a:t>
            </a:r>
            <a:r>
              <a:rPr lang="pl-PL" dirty="0" smtClean="0"/>
              <a:t>konstrukcja </a:t>
            </a:r>
            <a:r>
              <a:rPr lang="pl-PL" dirty="0"/>
              <a:t>lub przestrzeń została zbudowana przez wiele osób, aby wiele osób mogło na nią patrzeć lub uczestniczyć w jej użytkowaniu, niezależnie od tego, czy praca była wymuszona, czy za zgodą oraz czy wnętrza obiektów były otwarte dla publiczności, czy zarezerwowane dla nielicznych elit. </a:t>
            </a:r>
            <a:endParaRPr lang="pl-PL" dirty="0" smtClean="0"/>
          </a:p>
          <a:p>
            <a:r>
              <a:rPr lang="pl-PL" dirty="0" smtClean="0"/>
              <a:t>Monumentalne budowle powstawały z różnych powodów, jako miejsca kultu religijnego, obserwatoria astronomiczne, lub grobowce/pomniki. Ich głównym celem było jednak przede wszystkim podkreślenie statusu społeczeństwa odpowiedzialnego za ich budowę, onieśmielenie zewnętrznych obserwatorów.</a:t>
            </a:r>
            <a:endParaRPr lang="pl-PL" dirty="0"/>
          </a:p>
        </p:txBody>
      </p:sp>
      <p:sp>
        <p:nvSpPr>
          <p:cNvPr id="5" name="Prostokąt zaokrąglony 4"/>
          <p:cNvSpPr/>
          <p:nvPr/>
        </p:nvSpPr>
        <p:spPr>
          <a:xfrm>
            <a:off x="572121" y="514733"/>
            <a:ext cx="216024" cy="216024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564029" y="2141232"/>
            <a:ext cx="216024" cy="216024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ostokąt zaokrąglony 6"/>
          <p:cNvSpPr/>
          <p:nvPr/>
        </p:nvSpPr>
        <p:spPr>
          <a:xfrm>
            <a:off x="572121" y="3573522"/>
            <a:ext cx="216024" cy="216024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089732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968021"/>
            <a:ext cx="3577948" cy="3579812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980728"/>
            <a:ext cx="4323232" cy="356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4801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980728"/>
            <a:ext cx="3739276" cy="3579812"/>
          </a:xfrm>
        </p:spPr>
      </p:pic>
      <p:pic>
        <p:nvPicPr>
          <p:cNvPr id="1026" name="Picture 2" descr="Public architecture by private consensus produces lame buildings | Monumental  architecture, Public architecture, Archite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7055"/>
            <a:ext cx="3672408" cy="357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4984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 rot="19140000">
            <a:off x="949297" y="2037869"/>
            <a:ext cx="5648623" cy="1204306"/>
          </a:xfrm>
        </p:spPr>
        <p:txBody>
          <a:bodyPr/>
          <a:lstStyle/>
          <a:p>
            <a:r>
              <a:rPr lang="pl-PL" dirty="0" err="1" smtClean="0"/>
              <a:t>sZtuka</a:t>
            </a:r>
            <a:r>
              <a:rPr lang="pl-PL" dirty="0" smtClean="0"/>
              <a:t> krajobrazu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922729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707" y="521339"/>
            <a:ext cx="3464554" cy="4491837"/>
          </a:xfrm>
        </p:spPr>
        <p:txBody>
          <a:bodyPr>
            <a:normAutofit/>
          </a:bodyPr>
          <a:lstStyle/>
          <a:p>
            <a:r>
              <a:rPr lang="pl-PL" dirty="0" smtClean="0"/>
              <a:t>	Mówiąc o sztuce krajobrazu nie sposób nie wspomnieć o prawdopodobnie najbardziej barwnej postaci tego kierunku sztuki, autorze niezwykle imponujących projektów artystycznych -  Christo </a:t>
            </a:r>
            <a:r>
              <a:rPr lang="pl-PL" dirty="0"/>
              <a:t>(właśc. Christo </a:t>
            </a:r>
            <a:r>
              <a:rPr lang="pl-PL" dirty="0" err="1"/>
              <a:t>Wladimirow</a:t>
            </a:r>
            <a:r>
              <a:rPr lang="pl-PL" dirty="0"/>
              <a:t> </a:t>
            </a:r>
            <a:r>
              <a:rPr lang="pl-PL" dirty="0" err="1"/>
              <a:t>Jawaszew</a:t>
            </a:r>
            <a:r>
              <a:rPr lang="pl-PL" dirty="0"/>
              <a:t>, bułg. </a:t>
            </a:r>
            <a:r>
              <a:rPr lang="az-Cyrl-AZ" dirty="0"/>
              <a:t>Христо Владимиров Явашев, </a:t>
            </a:r>
            <a:r>
              <a:rPr lang="pl-PL" dirty="0"/>
              <a:t>znany także jako Christo </a:t>
            </a:r>
            <a:r>
              <a:rPr lang="pl-PL" dirty="0" err="1"/>
              <a:t>Javacheff</a:t>
            </a:r>
            <a:r>
              <a:rPr lang="pl-PL" dirty="0"/>
              <a:t>, ur. 13 czerwca 1935 w </a:t>
            </a:r>
            <a:r>
              <a:rPr lang="pl-PL" dirty="0" err="1"/>
              <a:t>Gabrowie</a:t>
            </a:r>
            <a:r>
              <a:rPr lang="pl-PL" dirty="0"/>
              <a:t>, zm. 31 maja 2020 w Nowym Y</a:t>
            </a:r>
            <a:r>
              <a:rPr lang="pl-PL" dirty="0" smtClean="0"/>
              <a:t>orku) </a:t>
            </a:r>
            <a:r>
              <a:rPr lang="pl-PL" dirty="0"/>
              <a:t>– amerykański artysta pochodzenia bułgarskiego. Jeden z twórców sztuki krajobrazu.</a:t>
            </a:r>
          </a:p>
        </p:txBody>
      </p:sp>
      <p:pic>
        <p:nvPicPr>
          <p:cNvPr id="1026" name="Picture 2" descr="Photos: The Works of Christo - The Atlanti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40" r="26705"/>
          <a:stretch/>
        </p:blipFill>
        <p:spPr bwMode="auto">
          <a:xfrm>
            <a:off x="3635896" y="323471"/>
            <a:ext cx="5184048" cy="4375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rostokąt 3"/>
          <p:cNvSpPr/>
          <p:nvPr/>
        </p:nvSpPr>
        <p:spPr>
          <a:xfrm>
            <a:off x="395536" y="4625795"/>
            <a:ext cx="2664296" cy="7200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175611" y="587561"/>
            <a:ext cx="216024" cy="216024"/>
          </a:xfrm>
          <a:prstGeom prst="round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479897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809371"/>
            <a:ext cx="7804348" cy="3915773"/>
          </a:xfrm>
        </p:spPr>
        <p:txBody>
          <a:bodyPr>
            <a:normAutofit/>
          </a:bodyPr>
          <a:lstStyle/>
          <a:p>
            <a:r>
              <a:rPr lang="pl-PL" dirty="0"/>
              <a:t>Jego </a:t>
            </a:r>
            <a:r>
              <a:rPr lang="pl-PL" dirty="0" smtClean="0"/>
              <a:t>ojciec  - Władimir </a:t>
            </a:r>
            <a:r>
              <a:rPr lang="pl-PL" dirty="0" err="1"/>
              <a:t>Jawaszew</a:t>
            </a:r>
            <a:r>
              <a:rPr lang="pl-PL" dirty="0"/>
              <a:t> był naukowcem, a matka </a:t>
            </a:r>
            <a:r>
              <a:rPr lang="pl-PL" dirty="0" err="1"/>
              <a:t>Cweta</a:t>
            </a:r>
            <a:r>
              <a:rPr lang="pl-PL" dirty="0"/>
              <a:t> Dimitrowa była pracowniczką akademii artystycznej.</a:t>
            </a:r>
          </a:p>
          <a:p>
            <a:r>
              <a:rPr lang="pl-PL" dirty="0" smtClean="0"/>
              <a:t>Od </a:t>
            </a:r>
            <a:r>
              <a:rPr lang="pl-PL" dirty="0"/>
              <a:t>1953 studiował na kierunkach artystycznych – początkowo w Bułgarii, następnie w Pradze i w Wiedniu (gdzie osiadł w roku 1957). Mieszkając w </a:t>
            </a:r>
            <a:r>
              <a:rPr lang="pl-PL" dirty="0" smtClean="0"/>
              <a:t>Paryżu rozpoczął </a:t>
            </a:r>
            <a:r>
              <a:rPr lang="pl-PL" dirty="0"/>
              <a:t>malowanie portretów, co stało się jego źródłem utrzymania. Potem wraz z żoną tworzyli </a:t>
            </a:r>
            <a:r>
              <a:rPr lang="pl-PL" dirty="0" smtClean="0"/>
              <a:t>znacznie bardziej ambitne projekty, </a:t>
            </a:r>
            <a:r>
              <a:rPr lang="pl-PL" dirty="0"/>
              <a:t>takie jak: </a:t>
            </a:r>
            <a:r>
              <a:rPr lang="pl-PL" dirty="0" err="1"/>
              <a:t>Running</a:t>
            </a:r>
            <a:r>
              <a:rPr lang="pl-PL" dirty="0"/>
              <a:t> </a:t>
            </a:r>
            <a:r>
              <a:rPr lang="pl-PL" dirty="0" err="1" smtClean="0"/>
              <a:t>Fence</a:t>
            </a:r>
            <a:r>
              <a:rPr lang="pl-PL" dirty="0" smtClean="0"/>
              <a:t>, </a:t>
            </a:r>
            <a:r>
              <a:rPr lang="pl-PL" dirty="0"/>
              <a:t>zapakowanie w 1995 berlińskiego Reichstagu, czy </a:t>
            </a:r>
            <a:r>
              <a:rPr lang="pl-PL" dirty="0" err="1"/>
              <a:t>Surrounded</a:t>
            </a:r>
            <a:r>
              <a:rPr lang="pl-PL" dirty="0"/>
              <a:t> </a:t>
            </a:r>
            <a:r>
              <a:rPr lang="pl-PL" dirty="0" err="1"/>
              <a:t>Islands</a:t>
            </a:r>
            <a:r>
              <a:rPr lang="pl-PL" dirty="0"/>
              <a:t>, gdy 11 wysp w Zatoce </a:t>
            </a:r>
            <a:r>
              <a:rPr lang="pl-PL" dirty="0" err="1"/>
              <a:t>Biscayne</a:t>
            </a:r>
            <a:r>
              <a:rPr lang="pl-PL" dirty="0"/>
              <a:t> niedaleko Miami zostało otoczonych różowym </a:t>
            </a:r>
            <a:r>
              <a:rPr lang="pl-PL" dirty="0" smtClean="0"/>
              <a:t>materiałem.</a:t>
            </a:r>
            <a:endParaRPr lang="pl-PL" dirty="0"/>
          </a:p>
          <a:p>
            <a:r>
              <a:rPr lang="pl-PL" dirty="0" smtClean="0"/>
              <a:t>Zamieszkał </a:t>
            </a:r>
            <a:r>
              <a:rPr lang="pl-PL" dirty="0"/>
              <a:t>w Stanach Zjednoczonych. Wiele lat tworzył wraz z żoną, Francuzką </a:t>
            </a:r>
            <a:r>
              <a:rPr lang="pl-PL" dirty="0" err="1"/>
              <a:t>Jeanne-Claude</a:t>
            </a:r>
            <a:r>
              <a:rPr lang="pl-PL" dirty="0"/>
              <a:t> (ur. 13 czerwca 1935 w Paryżu, zm. 19 listopada 2009</a:t>
            </a:r>
            <a:r>
              <a:rPr lang="pl-PL" dirty="0" smtClean="0"/>
              <a:t>).</a:t>
            </a:r>
            <a:endParaRPr lang="pl-PL" dirty="0"/>
          </a:p>
          <a:p>
            <a:r>
              <a:rPr lang="pl-PL" dirty="0" smtClean="0"/>
              <a:t>Zmarł </a:t>
            </a:r>
            <a:r>
              <a:rPr lang="pl-PL" dirty="0"/>
              <a:t>31 maja 2020 r</a:t>
            </a:r>
            <a:r>
              <a:rPr lang="pl-PL" b="0" dirty="0"/>
              <a:t>o</a:t>
            </a:r>
            <a:r>
              <a:rPr lang="pl-PL" dirty="0"/>
              <a:t>ku w Nowym </a:t>
            </a:r>
            <a:r>
              <a:rPr lang="pl-PL" dirty="0" smtClean="0"/>
              <a:t>Jorku.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539552" y="1484784"/>
            <a:ext cx="144016" cy="14401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39552" y="908720"/>
            <a:ext cx="144016" cy="14401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539552" y="3068960"/>
            <a:ext cx="144016" cy="14401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39552" y="3645024"/>
            <a:ext cx="144016" cy="144016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1312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zentacja stypendium">
  <a:themeElements>
    <a:clrScheme name="Niestandardowy 4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2E0C3"/>
      </a:accent2>
      <a:accent3>
        <a:srgbClr val="C00000"/>
      </a:accent3>
      <a:accent4>
        <a:srgbClr val="F5CD2D"/>
      </a:accent4>
      <a:accent5>
        <a:srgbClr val="AEBAD5"/>
      </a:accent5>
      <a:accent6>
        <a:srgbClr val="777C84"/>
      </a:accent6>
      <a:hlink>
        <a:srgbClr val="FEB687"/>
      </a:hlink>
      <a:folHlink>
        <a:srgbClr val="3B435B"/>
      </a:folHlink>
    </a:clrScheme>
    <a:fontScheme name="Kąt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ą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stypendium</Template>
  <TotalTime>1862</TotalTime>
  <Words>348</Words>
  <Application>Microsoft Office PowerPoint</Application>
  <PresentationFormat>Pokaz na ekranie (4:3)</PresentationFormat>
  <Paragraphs>23</Paragraphs>
  <Slides>19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0" baseType="lpstr">
      <vt:lpstr>prezentacja stypendium</vt:lpstr>
      <vt:lpstr>Slajd 1</vt:lpstr>
      <vt:lpstr>Slajd 2</vt:lpstr>
      <vt:lpstr>architektura</vt:lpstr>
      <vt:lpstr>Slajd 4</vt:lpstr>
      <vt:lpstr>Slajd 5</vt:lpstr>
      <vt:lpstr>Slajd 6</vt:lpstr>
      <vt:lpstr>sZtuka krajobrazu</vt:lpstr>
      <vt:lpstr>Slajd 8</vt:lpstr>
      <vt:lpstr>Slajd 9</vt:lpstr>
      <vt:lpstr>Najważniejsze prace:</vt:lpstr>
      <vt:lpstr>Slajd 11</vt:lpstr>
      <vt:lpstr>Slajd 12</vt:lpstr>
      <vt:lpstr>Slajd 13</vt:lpstr>
      <vt:lpstr>Michael Heizer</vt:lpstr>
      <vt:lpstr>Slajd 15</vt:lpstr>
      <vt:lpstr>Slajd 16</vt:lpstr>
      <vt:lpstr>Muzeum glenstone</vt:lpstr>
      <vt:lpstr>Pozostałe prace</vt:lpstr>
      <vt:lpstr>Slajd 19</vt:lpstr>
    </vt:vector>
  </TitlesOfParts>
  <Company>Sil-art Rycho444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Kowalski Ryszard</dc:creator>
  <cp:lastModifiedBy>admin</cp:lastModifiedBy>
  <cp:revision>14</cp:revision>
  <dcterms:created xsi:type="dcterms:W3CDTF">2022-03-04T18:03:08Z</dcterms:created>
  <dcterms:modified xsi:type="dcterms:W3CDTF">2022-06-22T07:16:08Z</dcterms:modified>
</cp:coreProperties>
</file>